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7"/>
  </p:notesMasterIdLst>
  <p:handoutMasterIdLst>
    <p:handoutMasterId r:id="rId68"/>
  </p:handoutMasterIdLst>
  <p:sldIdLst>
    <p:sldId id="321" r:id="rId5"/>
    <p:sldId id="256" r:id="rId6"/>
    <p:sldId id="310" r:id="rId7"/>
    <p:sldId id="367" r:id="rId8"/>
    <p:sldId id="341" r:id="rId9"/>
    <p:sldId id="373" r:id="rId10"/>
    <p:sldId id="364" r:id="rId11"/>
    <p:sldId id="365" r:id="rId12"/>
    <p:sldId id="426" r:id="rId13"/>
    <p:sldId id="368" r:id="rId14"/>
    <p:sldId id="342" r:id="rId15"/>
    <p:sldId id="344" r:id="rId16"/>
    <p:sldId id="343" r:id="rId17"/>
    <p:sldId id="346" r:id="rId18"/>
    <p:sldId id="372" r:id="rId19"/>
    <p:sldId id="348" r:id="rId20"/>
    <p:sldId id="339" r:id="rId21"/>
    <p:sldId id="374" r:id="rId22"/>
    <p:sldId id="384" r:id="rId23"/>
    <p:sldId id="383" r:id="rId24"/>
    <p:sldId id="375" r:id="rId25"/>
    <p:sldId id="360" r:id="rId26"/>
    <p:sldId id="416" r:id="rId27"/>
    <p:sldId id="417" r:id="rId28"/>
    <p:sldId id="418" r:id="rId29"/>
    <p:sldId id="419" r:id="rId30"/>
    <p:sldId id="390" r:id="rId31"/>
    <p:sldId id="423" r:id="rId32"/>
    <p:sldId id="422" r:id="rId33"/>
    <p:sldId id="421" r:id="rId34"/>
    <p:sldId id="420" r:id="rId35"/>
    <p:sldId id="377" r:id="rId36"/>
    <p:sldId id="425" r:id="rId37"/>
    <p:sldId id="345" r:id="rId38"/>
    <p:sldId id="376" r:id="rId39"/>
    <p:sldId id="347" r:id="rId40"/>
    <p:sldId id="371" r:id="rId41"/>
    <p:sldId id="381" r:id="rId42"/>
    <p:sldId id="349" r:id="rId43"/>
    <p:sldId id="382" r:id="rId44"/>
    <p:sldId id="352" r:id="rId45"/>
    <p:sldId id="350" r:id="rId46"/>
    <p:sldId id="385" r:id="rId47"/>
    <p:sldId id="369" r:id="rId48"/>
    <p:sldId id="351" r:id="rId49"/>
    <p:sldId id="389" r:id="rId50"/>
    <p:sldId id="415" r:id="rId51"/>
    <p:sldId id="354" r:id="rId52"/>
    <p:sldId id="413" r:id="rId53"/>
    <p:sldId id="414" r:id="rId54"/>
    <p:sldId id="363" r:id="rId55"/>
    <p:sldId id="379" r:id="rId56"/>
    <p:sldId id="361" r:id="rId57"/>
    <p:sldId id="388" r:id="rId58"/>
    <p:sldId id="427" r:id="rId59"/>
    <p:sldId id="428" r:id="rId60"/>
    <p:sldId id="370" r:id="rId61"/>
    <p:sldId id="357" r:id="rId62"/>
    <p:sldId id="424" r:id="rId63"/>
    <p:sldId id="353" r:id="rId64"/>
    <p:sldId id="386" r:id="rId65"/>
    <p:sldId id="335" r:id="rId66"/>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256"/>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18136A-62ED-464F-9043-5B7AF607B1B9}" v="12" dt="2021-08-07T18:07:05.2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1928" autoAdjust="0"/>
  </p:normalViewPr>
  <p:slideViewPr>
    <p:cSldViewPr snapToGrid="0">
      <p:cViewPr varScale="1">
        <p:scale>
          <a:sx n="64" d="100"/>
          <a:sy n="64" d="100"/>
        </p:scale>
        <p:origin x="2964" y="5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FF18136A-62ED-464F-9043-5B7AF607B1B9}"/>
    <pc:docChg chg="custSel addSld delSld modSld modSection">
      <pc:chgData name="william a" userId="c66c7249b60d4ab2" providerId="LiveId" clId="{FF18136A-62ED-464F-9043-5B7AF607B1B9}" dt="2021-08-07T18:07:55.548" v="366" actId="113"/>
      <pc:docMkLst>
        <pc:docMk/>
      </pc:docMkLst>
      <pc:sldChg chg="modSp add mod">
        <pc:chgData name="william a" userId="c66c7249b60d4ab2" providerId="LiveId" clId="{FF18136A-62ED-464F-9043-5B7AF607B1B9}" dt="2021-08-07T18:07:55.548" v="366" actId="113"/>
        <pc:sldMkLst>
          <pc:docMk/>
          <pc:sldMk cId="3917573659" sldId="256"/>
        </pc:sldMkLst>
        <pc:spChg chg="mod">
          <ac:chgData name="william a" userId="c66c7249b60d4ab2" providerId="LiveId" clId="{FF18136A-62ED-464F-9043-5B7AF607B1B9}" dt="2021-08-07T18:07:55.548" v="366" actId="113"/>
          <ac:spMkLst>
            <pc:docMk/>
            <pc:sldMk cId="3917573659" sldId="256"/>
            <ac:spMk id="2" creationId="{9CDBC0AE-8F7F-4F34-85BD-EF972075EC15}"/>
          </ac:spMkLst>
        </pc:spChg>
        <pc:spChg chg="mod">
          <ac:chgData name="william a" userId="c66c7249b60d4ab2" providerId="LiveId" clId="{FF18136A-62ED-464F-9043-5B7AF607B1B9}" dt="2021-08-07T18:07:48.326" v="360" actId="404"/>
          <ac:spMkLst>
            <pc:docMk/>
            <pc:sldMk cId="3917573659" sldId="256"/>
            <ac:spMk id="3" creationId="{F2568C74-9549-40CB-BA24-6C0FD3A32991}"/>
          </ac:spMkLst>
        </pc:spChg>
      </pc:sldChg>
      <pc:sldChg chg="del">
        <pc:chgData name="william a" userId="c66c7249b60d4ab2" providerId="LiveId" clId="{FF18136A-62ED-464F-9043-5B7AF607B1B9}" dt="2021-07-29T20:16:07.220" v="0" actId="2696"/>
        <pc:sldMkLst>
          <pc:docMk/>
          <pc:sldMk cId="1051723415" sldId="257"/>
        </pc:sldMkLst>
      </pc:sldChg>
      <pc:sldChg chg="del">
        <pc:chgData name="william a" userId="c66c7249b60d4ab2" providerId="LiveId" clId="{FF18136A-62ED-464F-9043-5B7AF607B1B9}" dt="2021-07-29T20:16:07.220" v="0" actId="2696"/>
        <pc:sldMkLst>
          <pc:docMk/>
          <pc:sldMk cId="641410517" sldId="258"/>
        </pc:sldMkLst>
      </pc:sldChg>
      <pc:sldChg chg="del">
        <pc:chgData name="william a" userId="c66c7249b60d4ab2" providerId="LiveId" clId="{FF18136A-62ED-464F-9043-5B7AF607B1B9}" dt="2021-07-29T20:16:07.220" v="0" actId="2696"/>
        <pc:sldMkLst>
          <pc:docMk/>
          <pc:sldMk cId="3480502105" sldId="260"/>
        </pc:sldMkLst>
      </pc:sldChg>
      <pc:sldChg chg="modSp mod">
        <pc:chgData name="william a" userId="c66c7249b60d4ab2" providerId="LiveId" clId="{FF18136A-62ED-464F-9043-5B7AF607B1B9}" dt="2021-07-29T20:18:38.447" v="264" actId="404"/>
        <pc:sldMkLst>
          <pc:docMk/>
          <pc:sldMk cId="1690938764" sldId="321"/>
        </pc:sldMkLst>
        <pc:spChg chg="mod">
          <ac:chgData name="william a" userId="c66c7249b60d4ab2" providerId="LiveId" clId="{FF18136A-62ED-464F-9043-5B7AF607B1B9}" dt="2021-07-29T20:18:38.447" v="264" actId="404"/>
          <ac:spMkLst>
            <pc:docMk/>
            <pc:sldMk cId="1690938764" sldId="321"/>
            <ac:spMk id="4" creationId="{00000000-0000-0000-0000-000000000000}"/>
          </ac:spMkLst>
        </pc:spChg>
        <pc:spChg chg="mod">
          <ac:chgData name="william a" userId="c66c7249b60d4ab2" providerId="LiveId" clId="{FF18136A-62ED-464F-9043-5B7AF607B1B9}" dt="2021-07-29T20:16:16.818" v="53" actId="20577"/>
          <ac:spMkLst>
            <pc:docMk/>
            <pc:sldMk cId="1690938764" sldId="321"/>
            <ac:spMk id="7" creationId="{A7690F38-F6F6-4FED-A0AD-0BFDC37606DA}"/>
          </ac:spMkLst>
        </pc:spChg>
      </pc:sldChg>
      <pc:sldChg chg="modSp">
        <pc:chgData name="william a" userId="c66c7249b60d4ab2" providerId="LiveId" clId="{FF18136A-62ED-464F-9043-5B7AF607B1B9}" dt="2021-07-29T23:23:34.428" v="321"/>
        <pc:sldMkLst>
          <pc:docMk/>
          <pc:sldMk cId="3750996289" sldId="335"/>
        </pc:sldMkLst>
        <pc:picChg chg="mod">
          <ac:chgData name="william a" userId="c66c7249b60d4ab2" providerId="LiveId" clId="{FF18136A-62ED-464F-9043-5B7AF607B1B9}" dt="2021-07-29T23:23:34.428" v="321"/>
          <ac:picMkLst>
            <pc:docMk/>
            <pc:sldMk cId="3750996289" sldId="335"/>
            <ac:picMk id="6" creationId="{F6FE0CA0-FE4B-4FE8-995A-952A5CA17645}"/>
          </ac:picMkLst>
        </pc:picChg>
      </pc:sldChg>
      <pc:sldChg chg="modNotesTx">
        <pc:chgData name="william a" userId="c66c7249b60d4ab2" providerId="LiveId" clId="{FF18136A-62ED-464F-9043-5B7AF607B1B9}" dt="2021-07-29T20:17:17.955" v="208" actId="20577"/>
        <pc:sldMkLst>
          <pc:docMk/>
          <pc:sldMk cId="2488111963" sldId="341"/>
        </pc:sldMkLst>
      </pc:sldChg>
      <pc:sldChg chg="modSp mod modNotesTx">
        <pc:chgData name="william a" userId="c66c7249b60d4ab2" providerId="LiveId" clId="{FF18136A-62ED-464F-9043-5B7AF607B1B9}" dt="2021-07-29T20:18:14.314" v="261" actId="20577"/>
        <pc:sldMkLst>
          <pc:docMk/>
          <pc:sldMk cId="1007352549" sldId="367"/>
        </pc:sldMkLst>
        <pc:spChg chg="mod">
          <ac:chgData name="william a" userId="c66c7249b60d4ab2" providerId="LiveId" clId="{FF18136A-62ED-464F-9043-5B7AF607B1B9}" dt="2021-07-29T20:18:08.344" v="251" actId="1076"/>
          <ac:spMkLst>
            <pc:docMk/>
            <pc:sldMk cId="1007352549" sldId="367"/>
            <ac:spMk id="37" creationId="{C6185EAF-833B-40A1-93F6-A486E5C56CB0}"/>
          </ac:spMkLst>
        </pc:spChg>
        <pc:spChg chg="mod">
          <ac:chgData name="william a" userId="c66c7249b60d4ab2" providerId="LiveId" clId="{FF18136A-62ED-464F-9043-5B7AF607B1B9}" dt="2021-07-29T20:18:08.344" v="251" actId="1076"/>
          <ac:spMkLst>
            <pc:docMk/>
            <pc:sldMk cId="1007352549" sldId="367"/>
            <ac:spMk id="38" creationId="{C6C89C68-11C0-43F5-9365-62F42761E3DA}"/>
          </ac:spMkLst>
        </pc:spChg>
        <pc:spChg chg="mod">
          <ac:chgData name="william a" userId="c66c7249b60d4ab2" providerId="LiveId" clId="{FF18136A-62ED-464F-9043-5B7AF607B1B9}" dt="2021-07-29T20:18:14.314" v="261" actId="20577"/>
          <ac:spMkLst>
            <pc:docMk/>
            <pc:sldMk cId="1007352549" sldId="367"/>
            <ac:spMk id="45" creationId="{00000000-0000-0000-0000-000000000000}"/>
          </ac:spMkLst>
        </pc:spChg>
        <pc:spChg chg="mod">
          <ac:chgData name="william a" userId="c66c7249b60d4ab2" providerId="LiveId" clId="{FF18136A-62ED-464F-9043-5B7AF607B1B9}" dt="2021-07-29T20:18:08.344" v="251" actId="1076"/>
          <ac:spMkLst>
            <pc:docMk/>
            <pc:sldMk cId="1007352549" sldId="367"/>
            <ac:spMk id="92" creationId="{00000000-0000-0000-0000-000000000000}"/>
          </ac:spMkLst>
        </pc:spChg>
        <pc:spChg chg="mod">
          <ac:chgData name="william a" userId="c66c7249b60d4ab2" providerId="LiveId" clId="{FF18136A-62ED-464F-9043-5B7AF607B1B9}" dt="2021-07-29T20:18:08.344" v="251" actId="1076"/>
          <ac:spMkLst>
            <pc:docMk/>
            <pc:sldMk cId="1007352549" sldId="367"/>
            <ac:spMk id="93" creationId="{00000000-0000-0000-0000-000000000000}"/>
          </ac:spMkLst>
        </pc:spChg>
        <pc:spChg chg="mod">
          <ac:chgData name="william a" userId="c66c7249b60d4ab2" providerId="LiveId" clId="{FF18136A-62ED-464F-9043-5B7AF607B1B9}" dt="2021-07-29T20:18:08.344" v="251" actId="1076"/>
          <ac:spMkLst>
            <pc:docMk/>
            <pc:sldMk cId="1007352549" sldId="367"/>
            <ac:spMk id="95" creationId="{00000000-0000-0000-0000-000000000000}"/>
          </ac:spMkLst>
        </pc:spChg>
        <pc:spChg chg="mod">
          <ac:chgData name="william a" userId="c66c7249b60d4ab2" providerId="LiveId" clId="{FF18136A-62ED-464F-9043-5B7AF607B1B9}" dt="2021-07-29T20:18:08.344" v="251" actId="1076"/>
          <ac:spMkLst>
            <pc:docMk/>
            <pc:sldMk cId="1007352549" sldId="367"/>
            <ac:spMk id="97" creationId="{00000000-0000-0000-0000-000000000000}"/>
          </ac:spMkLst>
        </pc:spChg>
        <pc:spChg chg="mod">
          <ac:chgData name="william a" userId="c66c7249b60d4ab2" providerId="LiveId" clId="{FF18136A-62ED-464F-9043-5B7AF607B1B9}" dt="2021-07-29T20:18:08.344" v="251" actId="1076"/>
          <ac:spMkLst>
            <pc:docMk/>
            <pc:sldMk cId="1007352549" sldId="367"/>
            <ac:spMk id="98" creationId="{00000000-0000-0000-0000-000000000000}"/>
          </ac:spMkLst>
        </pc:spChg>
        <pc:spChg chg="mod">
          <ac:chgData name="william a" userId="c66c7249b60d4ab2" providerId="LiveId" clId="{FF18136A-62ED-464F-9043-5B7AF607B1B9}" dt="2021-07-29T20:18:08.344" v="251" actId="1076"/>
          <ac:spMkLst>
            <pc:docMk/>
            <pc:sldMk cId="1007352549" sldId="367"/>
            <ac:spMk id="99" creationId="{00000000-0000-0000-0000-000000000000}"/>
          </ac:spMkLst>
        </pc:spChg>
        <pc:spChg chg="mod">
          <ac:chgData name="william a" userId="c66c7249b60d4ab2" providerId="LiveId" clId="{FF18136A-62ED-464F-9043-5B7AF607B1B9}" dt="2021-07-29T20:17:53.401" v="242" actId="6549"/>
          <ac:spMkLst>
            <pc:docMk/>
            <pc:sldMk cId="1007352549" sldId="367"/>
            <ac:spMk id="152" creationId="{00000000-0000-0000-0000-000000000000}"/>
          </ac:spMkLst>
        </pc:spChg>
        <pc:spChg chg="mod">
          <ac:chgData name="william a" userId="c66c7249b60d4ab2" providerId="LiveId" clId="{FF18136A-62ED-464F-9043-5B7AF607B1B9}" dt="2021-07-29T20:17:41.313" v="225" actId="20577"/>
          <ac:spMkLst>
            <pc:docMk/>
            <pc:sldMk cId="1007352549" sldId="367"/>
            <ac:spMk id="155" creationId="{00000000-0000-0000-0000-000000000000}"/>
          </ac:spMkLst>
        </pc:spChg>
        <pc:spChg chg="mod">
          <ac:chgData name="william a" userId="c66c7249b60d4ab2" providerId="LiveId" clId="{FF18136A-62ED-464F-9043-5B7AF607B1B9}" dt="2021-07-29T20:18:08.344" v="251" actId="1076"/>
          <ac:spMkLst>
            <pc:docMk/>
            <pc:sldMk cId="1007352549" sldId="367"/>
            <ac:spMk id="157" creationId="{00000000-0000-0000-0000-000000000000}"/>
          </ac:spMkLst>
        </pc:spChg>
        <pc:spChg chg="mod">
          <ac:chgData name="william a" userId="c66c7249b60d4ab2" providerId="LiveId" clId="{FF18136A-62ED-464F-9043-5B7AF607B1B9}" dt="2021-07-29T20:18:08.344" v="251" actId="1076"/>
          <ac:spMkLst>
            <pc:docMk/>
            <pc:sldMk cId="1007352549" sldId="367"/>
            <ac:spMk id="158" creationId="{00000000-0000-0000-0000-000000000000}"/>
          </ac:spMkLst>
        </pc:spChg>
        <pc:grpChg chg="mod">
          <ac:chgData name="william a" userId="c66c7249b60d4ab2" providerId="LiveId" clId="{FF18136A-62ED-464F-9043-5B7AF607B1B9}" dt="2021-07-29T20:18:08.344" v="251" actId="1076"/>
          <ac:grpSpMkLst>
            <pc:docMk/>
            <pc:sldMk cId="1007352549" sldId="367"/>
            <ac:grpSpMk id="91" creationId="{00000000-0000-0000-0000-000000000000}"/>
          </ac:grpSpMkLst>
        </pc:grpChg>
        <pc:grpChg chg="mod">
          <ac:chgData name="william a" userId="c66c7249b60d4ab2" providerId="LiveId" clId="{FF18136A-62ED-464F-9043-5B7AF607B1B9}" dt="2021-07-29T20:18:08.344" v="251" actId="1076"/>
          <ac:grpSpMkLst>
            <pc:docMk/>
            <pc:sldMk cId="1007352549" sldId="367"/>
            <ac:grpSpMk id="94" creationId="{00000000-0000-0000-0000-000000000000}"/>
          </ac:grpSpMkLst>
        </pc:grpChg>
        <pc:grpChg chg="mod">
          <ac:chgData name="william a" userId="c66c7249b60d4ab2" providerId="LiveId" clId="{FF18136A-62ED-464F-9043-5B7AF607B1B9}" dt="2021-07-29T20:18:08.344" v="251" actId="1076"/>
          <ac:grpSpMkLst>
            <pc:docMk/>
            <pc:sldMk cId="1007352549" sldId="367"/>
            <ac:grpSpMk id="96" creationId="{00000000-0000-0000-0000-000000000000}"/>
          </ac:grpSpMkLst>
        </pc:grpChg>
        <pc:picChg chg="mod">
          <ac:chgData name="william a" userId="c66c7249b60d4ab2" providerId="LiveId" clId="{FF18136A-62ED-464F-9043-5B7AF607B1B9}" dt="2021-07-29T20:18:08.344" v="251" actId="1076"/>
          <ac:picMkLst>
            <pc:docMk/>
            <pc:sldMk cId="1007352549" sldId="367"/>
            <ac:picMk id="39" creationId="{E2C5C509-1D01-402F-A296-FF3D8BFC7B38}"/>
          </ac:picMkLst>
        </pc:picChg>
      </pc:sldChg>
      <pc:sldChg chg="modNotesTx">
        <pc:chgData name="william a" userId="c66c7249b60d4ab2" providerId="LiveId" clId="{FF18136A-62ED-464F-9043-5B7AF607B1B9}" dt="2021-07-29T20:22:39.341" v="320" actId="20577"/>
        <pc:sldMkLst>
          <pc:docMk/>
          <pc:sldMk cId="2721526526" sldId="388"/>
        </pc:sldMkLst>
      </pc:sldChg>
      <pc:sldChg chg="modSp">
        <pc:chgData name="william a" userId="c66c7249b60d4ab2" providerId="LiveId" clId="{FF18136A-62ED-464F-9043-5B7AF607B1B9}" dt="2021-07-29T20:19:28.948" v="269" actId="6549"/>
        <pc:sldMkLst>
          <pc:docMk/>
          <pc:sldMk cId="1205549299" sldId="424"/>
        </pc:sldMkLst>
        <pc:spChg chg="mod">
          <ac:chgData name="william a" userId="c66c7249b60d4ab2" providerId="LiveId" clId="{FF18136A-62ED-464F-9043-5B7AF607B1B9}" dt="2021-07-29T20:19:28.948" v="269" actId="6549"/>
          <ac:spMkLst>
            <pc:docMk/>
            <pc:sldMk cId="1205549299" sldId="424"/>
            <ac:spMk id="2" creationId="{EF24CA04-327F-4A45-8923-92F6874B5AD6}"/>
          </ac:spMkLst>
        </pc:spChg>
      </pc:sldChg>
      <pc:sldChg chg="modNotesTx">
        <pc:chgData name="william a" userId="c66c7249b60d4ab2" providerId="LiveId" clId="{FF18136A-62ED-464F-9043-5B7AF607B1B9}" dt="2021-07-29T20:19:08.353" v="267" actId="20577"/>
        <pc:sldMkLst>
          <pc:docMk/>
          <pc:sldMk cId="4123932683" sldId="426"/>
        </pc:sldMkLst>
      </pc:sldChg>
      <pc:sldChg chg="modSp">
        <pc:chgData name="william a" userId="c66c7249b60d4ab2" providerId="LiveId" clId="{FF18136A-62ED-464F-9043-5B7AF607B1B9}" dt="2021-07-29T20:20:42.750" v="290" actId="20577"/>
        <pc:sldMkLst>
          <pc:docMk/>
          <pc:sldMk cId="3532823871" sldId="427"/>
        </pc:sldMkLst>
        <pc:spChg chg="mod">
          <ac:chgData name="william a" userId="c66c7249b60d4ab2" providerId="LiveId" clId="{FF18136A-62ED-464F-9043-5B7AF607B1B9}" dt="2021-07-29T20:20:42.750" v="290" actId="20577"/>
          <ac:spMkLst>
            <pc:docMk/>
            <pc:sldMk cId="3532823871" sldId="427"/>
            <ac:spMk id="2" creationId="{EF24CA04-327F-4A45-8923-92F6874B5AD6}"/>
          </ac:spMkLst>
        </pc:spChg>
      </pc:sldChg>
      <pc:sldChg chg="modSp modNotesTx">
        <pc:chgData name="william a" userId="c66c7249b60d4ab2" providerId="LiveId" clId="{FF18136A-62ED-464F-9043-5B7AF607B1B9}" dt="2021-07-29T20:20:23.721" v="285" actId="404"/>
        <pc:sldMkLst>
          <pc:docMk/>
          <pc:sldMk cId="593023960" sldId="428"/>
        </pc:sldMkLst>
        <pc:spChg chg="mod">
          <ac:chgData name="william a" userId="c66c7249b60d4ab2" providerId="LiveId" clId="{FF18136A-62ED-464F-9043-5B7AF607B1B9}" dt="2021-07-29T20:20:23.721" v="285" actId="404"/>
          <ac:spMkLst>
            <pc:docMk/>
            <pc:sldMk cId="593023960" sldId="428"/>
            <ac:spMk id="2" creationId="{EF24CA04-327F-4A45-8923-92F6874B5AD6}"/>
          </ac:spMkLst>
        </pc:spChg>
      </pc:sldChg>
      <pc:sldMasterChg chg="delSldLayout">
        <pc:chgData name="william a" userId="c66c7249b60d4ab2" providerId="LiveId" clId="{FF18136A-62ED-464F-9043-5B7AF607B1B9}" dt="2021-07-29T20:16:07.220" v="0" actId="2696"/>
        <pc:sldMasterMkLst>
          <pc:docMk/>
          <pc:sldMasterMk cId="1995055579" sldId="2147483694"/>
        </pc:sldMasterMkLst>
        <pc:sldLayoutChg chg="del">
          <pc:chgData name="william a" userId="c66c7249b60d4ab2" providerId="LiveId" clId="{FF18136A-62ED-464F-9043-5B7AF607B1B9}" dt="2021-07-29T20:16:07.220" v="0" actId="2696"/>
          <pc:sldLayoutMkLst>
            <pc:docMk/>
            <pc:sldMasterMk cId="1995055579" sldId="2147483694"/>
            <pc:sldLayoutMk cId="750767574" sldId="2147483765"/>
          </pc:sldLayoutMkLst>
        </pc:sldLayoutChg>
        <pc:sldLayoutChg chg="del">
          <pc:chgData name="william a" userId="c66c7249b60d4ab2" providerId="LiveId" clId="{FF18136A-62ED-464F-9043-5B7AF607B1B9}" dt="2021-07-29T20:16:07.220" v="0" actId="2696"/>
          <pc:sldLayoutMkLst>
            <pc:docMk/>
            <pc:sldMasterMk cId="1995055579" sldId="2147483694"/>
            <pc:sldLayoutMk cId="4170627473" sldId="214748376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8/7/2021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8/7/2021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endParaRPr lang="en-CA" sz="1200" i="1" kern="1200" dirty="0">
              <a:solidFill>
                <a:srgbClr val="FFFF00"/>
              </a:solidFill>
              <a:effectLst/>
              <a:latin typeface="+mn-lt"/>
              <a:cs typeface="Calibri"/>
            </a:endParaRP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endParaRPr lang="en-CA" sz="1200" i="0" kern="1200" dirty="0">
              <a:solidFill>
                <a:srgbClr val="FFFF00"/>
              </a:solidFill>
              <a:effectLst/>
              <a:latin typeface="+mn-lt"/>
              <a:cs typeface="Calibri"/>
            </a:endParaRPr>
          </a:p>
          <a:p>
            <a:endParaRPr lang="en-CA" sz="1200" i="0" kern="1200" dirty="0">
              <a:solidFill>
                <a:srgbClr val="FFFF00"/>
              </a:solidFill>
              <a:effectLst/>
              <a:latin typeface="+mn-lt"/>
              <a:ea typeface="+mn-ea"/>
              <a:cs typeface="+mn-cs"/>
            </a:endParaRP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a:t>
            </a:r>
            <a:r>
              <a:rPr lang="en-US" b="1" dirty="0"/>
              <a:t>inevitable</a:t>
            </a:r>
            <a:r>
              <a:rPr lang="en-US" dirty="0"/>
              <a:t>, but is not </a:t>
            </a:r>
            <a:r>
              <a:rPr lang="en-US" b="1" dirty="0"/>
              <a:t>acceptable</a:t>
            </a:r>
            <a:r>
              <a:rPr lang="en-US" dirty="0"/>
              <a:t>.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a:t>
            </a:r>
            <a:r>
              <a:rPr lang="en-US" b="1" dirty="0"/>
              <a:t>outcomes</a:t>
            </a:r>
            <a:r>
              <a:rPr lang="en-US" dirty="0"/>
              <a:t>, </a:t>
            </a:r>
            <a:r>
              <a:rPr lang="en-US" b="1" dirty="0"/>
              <a:t>not</a:t>
            </a:r>
            <a:r>
              <a:rPr lang="en-US" dirty="0"/>
              <a:t> in intents or origins.</a:t>
            </a:r>
          </a:p>
          <a:p>
            <a:r>
              <a:rPr lang="en-US" b="1" dirty="0"/>
              <a:t>Outcomes</a:t>
            </a:r>
            <a:r>
              <a:rPr lang="en-US" dirty="0"/>
              <a:t> are how bias is measured.</a:t>
            </a:r>
          </a:p>
          <a:p>
            <a:r>
              <a:rPr lang="en-US" dirty="0"/>
              <a:t>The world doesn’t care if we </a:t>
            </a:r>
            <a:r>
              <a:rPr lang="en-US" b="1" i="1" dirty="0"/>
              <a:t>intended</a:t>
            </a:r>
            <a:r>
              <a:rPr lang="en-US" i="0" dirty="0"/>
              <a:t> to be un-biased. It cares that we </a:t>
            </a:r>
            <a:r>
              <a:rPr lang="en-US" b="1" i="0" dirty="0"/>
              <a:t>were or were not </a:t>
            </a:r>
            <a:r>
              <a:rPr lang="en-US" i="0" dirty="0"/>
              <a:t>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(No)</a:t>
            </a:r>
            <a:endParaRPr lang="en-US" dirty="0">
              <a:cs typeface="Calibri"/>
            </a:endParaRPr>
          </a:p>
          <a:p>
            <a:endParaRPr lang="en-US" dirty="0"/>
          </a:p>
          <a:p>
            <a:r>
              <a:rPr lang="en-US" dirty="0"/>
              <a:t>And do we think that law enforcement be transparent and open about the flaws in such a system? (No)</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p>
          <a:p>
            <a:endParaRPr lang="en-CA" dirty="0"/>
          </a:p>
          <a:p>
            <a:r>
              <a:rPr lang="en-CA" dirty="0"/>
              <a:t>We’re both born and raised from Louisiana and excited to be speaking to a hometown group today.</a:t>
            </a:r>
            <a:endParaRPr lang="en-US" dirty="0"/>
          </a:p>
          <a:p>
            <a:endParaRPr lang="en-CA" dirty="0">
              <a:cs typeface="Calibri"/>
            </a:endParaRPr>
          </a:p>
          <a:p>
            <a:r>
              <a:rPr lang="en-CA" dirty="0"/>
              <a:t>Worth noting that while we have citations throughout our presentation any opinions are our own alone.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**Questions?** 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a:t>
            </a:r>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anyone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called Coded Bias.</a:t>
            </a:r>
            <a:r>
              <a:rPr lang="en-CA" baseline="30000" dirty="0"/>
              <a:t>9</a:t>
            </a:r>
            <a:r>
              <a:rPr lang="en-CA" dirty="0"/>
              <a:t> You may be interested in viewing. This is a common issue for my black colleagues and many black students forced online around the world during the pandemic – cameras aren’t recognizing them, and modern algorithms aren’t trained to detect darker skin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uncommon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topic today, raise ethics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Lawsuits against facial recognition software platforms have been brought by multiple governments and states. </a:t>
            </a:r>
            <a:r>
              <a:rPr lang="en-US" dirty="0">
                <a:cs typeface="Calibri"/>
              </a:rPr>
              <a:t>Facebook settled a lawsuit with Illinois consumers, which claimed the company “illegally collected and stored biometric data of millions of users without their consent.” Illinois claimed Facebook violated consumer privacy through the “tag suggestions” feature on photos. A Court of Appeals agreed, finding “the development of a face template using facial recognition technology without consent … invades an individual’s private affairs and concrete interests.”</a:t>
            </a:r>
            <a:r>
              <a:rPr lang="en-US" sz="1200" baseline="30000" dirty="0"/>
              <a:t> 1</a:t>
            </a:r>
            <a:endParaRPr lang="en-US" dirty="0">
              <a:cs typeface="Calibri"/>
            </a:endParaRPr>
          </a:p>
          <a:p>
            <a:pPr>
              <a:defRPr/>
            </a:pPr>
            <a:endParaRPr lang="en-US" dirty="0">
              <a:cs typeface="Calibri"/>
            </a:endParaRPr>
          </a:p>
          <a:p>
            <a:pPr>
              <a:defRPr/>
            </a:pPr>
            <a:r>
              <a:rPr lang="en-US" dirty="0">
                <a:cs typeface="Calibri"/>
              </a:rPr>
              <a:t>In late January 2021, </a:t>
            </a:r>
            <a:r>
              <a:rPr lang="en-US" sz="1200" dirty="0"/>
              <a:t>Amnesty International launched its “Ban the Scan" initiative that calls for a “total ban on … facial recognition technology” by police and government agencies.</a:t>
            </a:r>
            <a:r>
              <a:rPr lang="en-US" sz="1200" baseline="30000" dirty="0"/>
              <a:t>2 </a:t>
            </a:r>
            <a:r>
              <a:rPr lang="en-US" sz="1200" baseline="0" dirty="0"/>
              <a:t>And the Electronic Frontier Foundation </a:t>
            </a:r>
            <a:r>
              <a:rPr lang="en-US" b="0" i="0" dirty="0">
                <a:solidFill>
                  <a:srgbClr val="BFBFBF"/>
                </a:solidFill>
                <a:effectLst/>
                <a:latin typeface="Merriweather"/>
              </a:rPr>
              <a:t>advocates for bans on government use of facial recognition tech, while protecting private research and development.</a:t>
            </a:r>
            <a:r>
              <a:rPr lang="en-US" b="0" i="0" baseline="30000" dirty="0">
                <a:solidFill>
                  <a:srgbClr val="BFBFBF"/>
                </a:solidFill>
                <a:effectLst/>
                <a:latin typeface="Merriweather"/>
              </a:rPr>
              <a:t>6</a:t>
            </a:r>
            <a:endParaRPr lang="en-US" baseline="300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governments are listening, so, a quick rundown of where facial recognition is being banned or boosted. </a:t>
            </a:r>
            <a:r>
              <a:rPr lang="en-US" b="0" i="0" dirty="0">
                <a:solidFill>
                  <a:srgbClr val="BFBFBF"/>
                </a:solidFill>
                <a:effectLst/>
                <a:latin typeface="TiemposText"/>
              </a:rPr>
              <a:t>At least 20 major U.S. cities and six states have halted or limited government use of facial recognition technology</a:t>
            </a:r>
            <a:r>
              <a:rPr lang="en-US" dirty="0"/>
              <a:t>.</a:t>
            </a:r>
            <a:r>
              <a:rPr lang="en-US" baseline="30000" dirty="0"/>
              <a:t>345</a:t>
            </a:r>
            <a:r>
              <a:rPr lang="en-US" dirty="0"/>
              <a:t> Worldwide, Belgium, Luxembourg, and Morocco have publicly opposed facial recognition.</a:t>
            </a:r>
            <a:r>
              <a:rPr lang="en-US" dirty="0">
                <a:cs typeface="Calibri"/>
              </a:rPr>
              <a:t> However, the use of facial recognition has exploded in use in China, Russia, Israel, </a:t>
            </a:r>
            <a:r>
              <a:rPr lang="en-US" b="0" i="0" dirty="0">
                <a:solidFill>
                  <a:srgbClr val="BFBFBF"/>
                </a:solidFill>
                <a:effectLst/>
                <a:latin typeface="Open Sans" panose="020B0606030504020204" pitchFamily="34" charset="0"/>
              </a:rPr>
              <a:t>Kazakhstan, </a:t>
            </a:r>
            <a:r>
              <a:rPr lang="en-US" dirty="0">
                <a:cs typeface="Calibri"/>
              </a:rPr>
              <a:t>and other countries, for use by police, surveillance, public transportation, or even COVID-19 protocol enforcement.</a:t>
            </a:r>
            <a:r>
              <a:rPr lang="en-US" baseline="30000" dirty="0">
                <a:cs typeface="Calibri"/>
              </a:rPr>
              <a:t>7 </a:t>
            </a:r>
            <a:r>
              <a:rPr lang="en-US" dirty="0">
                <a:cs typeface="Calibri"/>
              </a:rPr>
              <a:t> In Turkey, for the first time, drones have been trained with facial recognition technology to use lethal force in border security. China remains the world’s foremost and more notorious player in facial recognition, and is aggressively exporting its technology. Look for more news in this space, as the use of facial recognition expands in a variety of industries, while governments and regulators often react too slowly to protect civil liberties and privacy.</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61</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8/7/2021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B4E-B303-48CB-9439-3BA095E0C086}"/>
              </a:ext>
            </a:extLst>
          </p:cNvPr>
          <p:cNvSpPr>
            <a:spLocks noGrp="1"/>
          </p:cNvSpPr>
          <p:nvPr>
            <p:ph type="ctrTitle" hasCustomPrompt="1"/>
          </p:nvPr>
        </p:nvSpPr>
        <p:spPr>
          <a:xfrm>
            <a:off x="1143000" y="1835944"/>
            <a:ext cx="6858000" cy="2044439"/>
          </a:xfrm>
        </p:spPr>
        <p:txBody>
          <a:bodyPr anchor="ctr" anchorCtr="0"/>
          <a:lstStyle>
            <a:lvl1pPr algn="ctr">
              <a:defRPr sz="4500">
                <a:solidFill>
                  <a:schemeClr val="bg1"/>
                </a:solidFill>
              </a:defRPr>
            </a:lvl1pPr>
          </a:lstStyle>
          <a:p>
            <a:r>
              <a:rPr lang="en-US" dirty="0"/>
              <a:t>Session Name</a:t>
            </a:r>
          </a:p>
        </p:txBody>
      </p:sp>
      <p:sp>
        <p:nvSpPr>
          <p:cNvPr id="3" name="Subtitle 2">
            <a:extLst>
              <a:ext uri="{FF2B5EF4-FFF2-40B4-BE49-F238E27FC236}">
                <a16:creationId xmlns:a16="http://schemas.microsoft.com/office/drawing/2014/main" id="{C3F4E401-2F8C-49F9-9251-3F0DA2D81550}"/>
              </a:ext>
            </a:extLst>
          </p:cNvPr>
          <p:cNvSpPr>
            <a:spLocks noGrp="1"/>
          </p:cNvSpPr>
          <p:nvPr>
            <p:ph type="subTitle" idx="1" hasCustomPrompt="1"/>
          </p:nvPr>
        </p:nvSpPr>
        <p:spPr>
          <a:xfrm>
            <a:off x="1143000" y="3880382"/>
            <a:ext cx="6858000" cy="1241822"/>
          </a:xfrm>
        </p:spPr>
        <p:txBody>
          <a:bodyPr>
            <a:normAutofit/>
          </a:bodyPr>
          <a:lstStyle>
            <a:lvl1pPr marL="0" indent="0" algn="ctr">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by Speaker Name</a:t>
            </a:r>
          </a:p>
        </p:txBody>
      </p:sp>
    </p:spTree>
    <p:extLst>
      <p:ext uri="{BB962C8B-B14F-4D97-AF65-F5344CB8AC3E}">
        <p14:creationId xmlns:p14="http://schemas.microsoft.com/office/powerpoint/2010/main" val="16736113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2.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 id="2147483765" r:id="rId35"/>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8/7/2021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www.aclu.org/sites/default/files/assets/141027_iachr_racial_disparities_aclu_submission_0.pdf"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linkedin.com/in/williamdassaf"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hyperlink" Target="https://www.washingtonpost.com/news/wonk/wp/2018/03/28/redlining-was-banned-50-years-ago-its-still-hurting-minorities-toda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eff.org/deeplinks/2021/01/why-eff-doesnt-support-bans-private-use-face-recognition" TargetMode="External"/><Relationship Id="rId3" Type="http://schemas.openxmlformats.org/officeDocument/2006/relationships/hyperlink" Target="https://iapp.org/news/a/u-s-facial-recognition-roundup/" TargetMode="External"/><Relationship Id="rId7" Type="http://schemas.openxmlformats.org/officeDocument/2006/relationships/hyperlink" Target="https://abcnews.go.com/Politics/wireStory/virginia-lawmakers-ban-police-facial-recognition-7675376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securitymagazine.com/articles/93337-portland-passes-strict-facial-recognition-technology-ban" TargetMode="External"/><Relationship Id="rId5" Type="http://schemas.openxmlformats.org/officeDocument/2006/relationships/hyperlink" Target="https://www.cnbc.com/2021/06/12/a-year-later-tech-companies-calls-to-regulate-facial-recognition-met-with-little-progress.html" TargetMode="External"/><Relationship Id="rId10" Type="http://schemas.openxmlformats.org/officeDocument/2006/relationships/hyperlink" Target="https://epic.org/privacy/ftc/hirevue/EPIC_FTC_HireVue_Complaint.pdf" TargetMode="External"/><Relationship Id="rId4" Type="http://schemas.openxmlformats.org/officeDocument/2006/relationships/hyperlink" Target="https://banthescan.amnesty.org/" TargetMode="External"/><Relationship Id="rId9" Type="http://schemas.openxmlformats.org/officeDocument/2006/relationships/hyperlink" Target="https://www.analyticsinsight.net/countries-allow-ban-ai-facial-recognition/"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vert="horz" lIns="91440" tIns="45720" rIns="91440" bIns="45720" rtlCol="0" anchor="t">
            <a:noAutofit/>
          </a:bodyPr>
          <a:lstStyle/>
          <a:p>
            <a:pPr lvl="0"/>
            <a:r>
              <a:rPr lang="en-US" dirty="0">
                <a:latin typeface="Roboto" panose="02000000000000000000"/>
              </a:rPr>
              <a:t>Christine Assaf, HR Consultant</a:t>
            </a:r>
          </a:p>
          <a:p>
            <a:r>
              <a:rPr lang="en-US" dirty="0">
                <a:latin typeface="Roboto" panose="02000000000000000000"/>
              </a:rPr>
              <a:t>William Assaf, Senior Content Developer</a:t>
            </a:r>
          </a:p>
        </p:txBody>
      </p:sp>
      <p:sp>
        <p:nvSpPr>
          <p:cNvPr id="4" name="Text Placeholder 3"/>
          <p:cNvSpPr>
            <a:spLocks noGrp="1"/>
          </p:cNvSpPr>
          <p:nvPr>
            <p:ph type="body" sz="quarter" idx="11"/>
          </p:nvPr>
        </p:nvSpPr>
        <p:spPr>
          <a:xfrm>
            <a:off x="501079" y="1336432"/>
            <a:ext cx="7736077" cy="2086778"/>
          </a:xfrm>
        </p:spPr>
        <p:txBody>
          <a:bodyPr/>
          <a:lstStyle/>
          <a:p>
            <a:r>
              <a:rPr lang="en-US" sz="6000" dirty="0">
                <a:latin typeface="Roboto"/>
              </a:rPr>
              <a:t>Ethics in Modern Data</a:t>
            </a:r>
          </a:p>
        </p:txBody>
      </p:sp>
      <p:sp>
        <p:nvSpPr>
          <p:cNvPr id="7" name="TextBox 6">
            <a:extLst>
              <a:ext uri="{FF2B5EF4-FFF2-40B4-BE49-F238E27FC236}">
                <a16:creationId xmlns:a16="http://schemas.microsoft.com/office/drawing/2014/main" id="{A7690F38-F6F6-4FED-A0AD-0BFDC37606DA}"/>
              </a:ext>
            </a:extLst>
          </p:cNvPr>
          <p:cNvSpPr txBox="1"/>
          <p:nvPr/>
        </p:nvSpPr>
        <p:spPr>
          <a:xfrm>
            <a:off x="501079" y="389917"/>
            <a:ext cx="8642011" cy="954107"/>
          </a:xfrm>
          <a:prstGeom prst="rect">
            <a:avLst/>
          </a:prstGeom>
          <a:noFill/>
        </p:spPr>
        <p:txBody>
          <a:bodyPr wrap="square" lIns="91440" tIns="45720" rIns="91440" bIns="45720" anchor="t">
            <a:spAutoFit/>
          </a:bodyPr>
          <a:lstStyle/>
          <a:p>
            <a:r>
              <a:rPr lang="en-US" sz="2800" b="1" i="0" dirty="0">
                <a:effectLst/>
                <a:latin typeface="Roboto"/>
                <a:ea typeface="Roboto" panose="02000000000000000000" pitchFamily="2" charset="0"/>
              </a:rPr>
              <a:t>Baton Rouge Analytics and Intelligence Network</a:t>
            </a:r>
          </a:p>
          <a:p>
            <a:r>
              <a:rPr lang="en-US" sz="2800" b="1" dirty="0">
                <a:latin typeface="Roboto"/>
                <a:ea typeface="Roboto" panose="02000000000000000000" pitchFamily="2" charset="0"/>
              </a:rPr>
              <a:t>July 29, 2021</a:t>
            </a:r>
            <a:endParaRPr lang="en-US" sz="2800" dirty="0">
              <a:latin typeface="Roboto"/>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BC0AE-8F7F-4F34-85BD-EF972075EC15}"/>
              </a:ext>
            </a:extLst>
          </p:cNvPr>
          <p:cNvSpPr>
            <a:spLocks noGrp="1"/>
          </p:cNvSpPr>
          <p:nvPr>
            <p:ph type="ctrTitle"/>
          </p:nvPr>
        </p:nvSpPr>
        <p:spPr/>
        <p:txBody>
          <a:bodyPr/>
          <a:lstStyle/>
          <a:p>
            <a:r>
              <a:rPr lang="en-US" sz="5400" b="1" dirty="0">
                <a:solidFill>
                  <a:schemeClr val="bg2"/>
                </a:solidFill>
              </a:rPr>
              <a:t>Ethics in Modern Data</a:t>
            </a:r>
            <a:br>
              <a:rPr lang="en-US" sz="5400" b="1" dirty="0">
                <a:solidFill>
                  <a:schemeClr val="bg2"/>
                </a:solidFill>
              </a:rPr>
            </a:br>
            <a:r>
              <a:rPr lang="en-US" sz="4400" b="1" dirty="0">
                <a:solidFill>
                  <a:schemeClr val="bg2"/>
                </a:solidFill>
              </a:rPr>
              <a:t>Bias, Transparency, Impact</a:t>
            </a:r>
            <a:endParaRPr lang="en-US" sz="5400" b="1" dirty="0">
              <a:solidFill>
                <a:schemeClr val="bg2"/>
              </a:solidFill>
            </a:endParaRPr>
          </a:p>
        </p:txBody>
      </p:sp>
      <p:sp>
        <p:nvSpPr>
          <p:cNvPr id="3" name="Subtitle 2">
            <a:extLst>
              <a:ext uri="{FF2B5EF4-FFF2-40B4-BE49-F238E27FC236}">
                <a16:creationId xmlns:a16="http://schemas.microsoft.com/office/drawing/2014/main" id="{F2568C74-9549-40CB-BA24-6C0FD3A32991}"/>
              </a:ext>
            </a:extLst>
          </p:cNvPr>
          <p:cNvSpPr>
            <a:spLocks noGrp="1"/>
          </p:cNvSpPr>
          <p:nvPr>
            <p:ph type="subTitle" idx="1"/>
          </p:nvPr>
        </p:nvSpPr>
        <p:spPr/>
        <p:txBody>
          <a:bodyPr>
            <a:normAutofit/>
          </a:bodyPr>
          <a:lstStyle/>
          <a:p>
            <a:pPr lvl="0"/>
            <a:r>
              <a:rPr lang="en-US" sz="2000" dirty="0">
                <a:solidFill>
                  <a:schemeClr val="bg2"/>
                </a:solidFill>
                <a:latin typeface="Roboto" panose="02000000000000000000"/>
              </a:rPr>
              <a:t>Christine Assaf, HR Consultant</a:t>
            </a:r>
          </a:p>
          <a:p>
            <a:r>
              <a:rPr lang="en-US" sz="2000" dirty="0">
                <a:solidFill>
                  <a:schemeClr val="bg2"/>
                </a:solidFill>
                <a:latin typeface="Roboto" panose="02000000000000000000"/>
              </a:rPr>
              <a:t>William Assaf, Senior Content Developer</a:t>
            </a:r>
          </a:p>
        </p:txBody>
      </p:sp>
    </p:spTree>
    <p:extLst>
      <p:ext uri="{BB962C8B-B14F-4D97-AF65-F5344CB8AC3E}">
        <p14:creationId xmlns:p14="http://schemas.microsoft.com/office/powerpoint/2010/main" val="3917573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75948" y="48921"/>
            <a:ext cx="2872802" cy="149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dirty="0"/>
              <a:t>“The </a:t>
            </a:r>
            <a:r>
              <a:rPr lang="en-US" sz="2800" b="1" dirty="0"/>
              <a:t>specific responsibilities </a:t>
            </a:r>
            <a:r>
              <a:rPr lang="en-US" sz="2800" dirty="0"/>
              <a:t>of individuals, government, corporations, and the network of friends, partners, and other third parties who may come into possession of personal data </a:t>
            </a:r>
            <a:r>
              <a:rPr lang="en-US" sz="2800" b="1" dirty="0"/>
              <a:t>have</a:t>
            </a:r>
            <a:r>
              <a:rPr lang="en-US" sz="2800" dirty="0"/>
              <a:t> </a:t>
            </a:r>
            <a:r>
              <a:rPr lang="en-US" sz="2800" b="1" dirty="0"/>
              <a:t>yet to be worked out</a:t>
            </a:r>
            <a:r>
              <a:rPr lang="en-US" sz="2800" dirty="0"/>
              <a:t>. The technological trajectory, however, is clear: </a:t>
            </a:r>
            <a:r>
              <a:rPr lang="en-US" sz="2800" b="1" dirty="0">
                <a:highlight>
                  <a:srgbClr val="FFFF00"/>
                </a:highlight>
              </a:rPr>
              <a:t>more and more data </a:t>
            </a:r>
            <a:r>
              <a:rPr lang="en-US" sz="2800" dirty="0">
                <a:highlight>
                  <a:srgbClr val="FFFF00"/>
                </a:highlight>
              </a:rPr>
              <a:t>will be </a:t>
            </a:r>
            <a:r>
              <a:rPr lang="en-US" sz="2800" b="1" dirty="0">
                <a:highlight>
                  <a:srgbClr val="FFFF00"/>
                </a:highlight>
              </a:rPr>
              <a:t>generated about individuals </a:t>
            </a:r>
            <a:r>
              <a:rPr lang="en-US" sz="2800" dirty="0">
                <a:highlight>
                  <a:srgbClr val="FFFF00"/>
                </a:highlight>
              </a:rPr>
              <a:t>and will </a:t>
            </a:r>
            <a:r>
              <a:rPr lang="en-US" sz="2800" b="1" dirty="0">
                <a:highlight>
                  <a:srgbClr val="FFFF00"/>
                </a:highlight>
              </a:rPr>
              <a:t>persist under the control of others</a:t>
            </a:r>
            <a:r>
              <a:rPr lang="en-US" sz="2800" dirty="0"/>
              <a:t>.” –</a:t>
            </a:r>
            <a:r>
              <a:rPr lang="en-US" sz="2800" i="1" dirty="0"/>
              <a:t>Big Data: Seizing Opportunities, Preserving Values</a:t>
            </a:r>
            <a:r>
              <a:rPr lang="en-US" sz="2800" dirty="0"/>
              <a:t>. Executive Office of the President of the United States, May 2014</a:t>
            </a:r>
            <a:r>
              <a:rPr lang="en-US" sz="2800" baseline="30000" dirty="0"/>
              <a:t>1 </a:t>
            </a:r>
          </a:p>
          <a:p>
            <a:r>
              <a:rPr lang="en-US" sz="700" baseline="30000" dirty="0"/>
              <a:t>1 </a:t>
            </a:r>
            <a:r>
              <a:rPr lang="en-US" sz="700" dirty="0">
                <a:hlinkClick r:id="rId3"/>
              </a:rPr>
              <a:t>https://obamawhitehouse.archives.gov/sites/default/files/docs/big_data_privacy_report_5.1.14_final_print.pdf</a:t>
            </a:r>
            <a:endParaRPr lang="en-CA"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SQL </a:t>
            </a:r>
            <a:br>
              <a:rPr lang="en-US" dirty="0"/>
            </a:br>
            <a:r>
              <a:rPr lang="en-US" dirty="0"/>
              <a:t>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former 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Former PASS Regional Mentor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a:t>
            </a:r>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Trump campaign.</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not legal for companies to blame their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p>
          <a:p>
            <a:pPr marL="0" indent="0">
              <a:buNone/>
            </a:pPr>
            <a:r>
              <a:rPr lang="en-US" sz="700" baseline="30000" dirty="0"/>
              <a:t>8 Bergstrom, Carl T.; West, </a:t>
            </a:r>
            <a:r>
              <a:rPr lang="en-US" sz="700" baseline="30000" dirty="0" err="1"/>
              <a:t>Jevin</a:t>
            </a:r>
            <a:r>
              <a:rPr lang="en-US" sz="700" baseline="30000" dirty="0"/>
              <a:t> D.. Calling Bullshit (p. 79). Random House Publishing Group. Kindle Edition. 9 </a:t>
            </a:r>
            <a:r>
              <a:rPr lang="en-US" sz="700" baseline="30000" dirty="0">
                <a:hlinkClick r:id="rId9"/>
              </a:rPr>
              <a:t>https://www.netflix.com/title/81328723</a:t>
            </a:r>
            <a:r>
              <a:rPr lang="en-US" sz="700" baseline="30000" dirty="0"/>
              <a:t>   </a:t>
            </a:r>
            <a:endParaRPr lang="en-US" sz="700" dirty="0">
              <a:hlinkClick r:id="rId8"/>
            </a:endParaRPr>
          </a:p>
          <a:p>
            <a:pPr marL="0" indent="0">
              <a:buNone/>
            </a:pP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Facebook settled Illinois suit on facial recognition.</a:t>
            </a:r>
            <a:r>
              <a:rPr lang="en-US" sz="2800" baseline="30000" dirty="0"/>
              <a:t>1</a:t>
            </a:r>
          </a:p>
          <a:p>
            <a:r>
              <a:rPr lang="en-US" sz="2800" dirty="0"/>
              <a:t>Amnesty International launched "Ban the Scan”</a:t>
            </a:r>
            <a:r>
              <a:rPr lang="en-US" sz="2800" baseline="30000" dirty="0"/>
              <a:t> 2</a:t>
            </a:r>
            <a:r>
              <a:rPr lang="en-US" sz="2800" dirty="0"/>
              <a:t>, EFF advocates for bans on government use.</a:t>
            </a:r>
            <a:r>
              <a:rPr lang="en-US" sz="2800" baseline="30000" dirty="0"/>
              <a:t>6</a:t>
            </a:r>
          </a:p>
          <a:p>
            <a:r>
              <a:rPr lang="en-US" sz="2800" dirty="0"/>
              <a:t>Bans in some cities, states, and countries; while there is rapid expansion in others.</a:t>
            </a:r>
            <a:r>
              <a:rPr lang="en-US" sz="2400" baseline="30000" dirty="0"/>
              <a:t>13457</a:t>
            </a:r>
          </a:p>
          <a:p>
            <a:endParaRPr lang="en-US" sz="2800" dirty="0"/>
          </a:p>
          <a:p>
            <a:endParaRPr lang="en-US" sz="900" baseline="30000" dirty="0"/>
          </a:p>
          <a:p>
            <a:pPr marL="0" indent="0">
              <a:buNone/>
            </a:pPr>
            <a:r>
              <a:rPr lang="en-US" sz="800" baseline="30000" dirty="0"/>
              <a:t>1</a:t>
            </a:r>
            <a:r>
              <a:rPr lang="en-US" sz="800" baseline="30000" dirty="0">
                <a:hlinkClick r:id="rId3"/>
              </a:rPr>
              <a:t>https://iapp.org/news/a/u-s-facial-recognition-roundup/</a:t>
            </a:r>
            <a:r>
              <a:rPr lang="en-US" sz="800" baseline="30000" dirty="0"/>
              <a:t> 2 </a:t>
            </a:r>
            <a:r>
              <a:rPr lang="en-US" sz="800" baseline="30000" dirty="0">
                <a:hlinkClick r:id="rId4"/>
              </a:rPr>
              <a:t>https://banthescan.amnesty.org/</a:t>
            </a:r>
            <a:r>
              <a:rPr lang="en-US" sz="800" baseline="30000" dirty="0"/>
              <a:t>  3 </a:t>
            </a:r>
            <a:r>
              <a:rPr lang="en-US" sz="800" baseline="30000" dirty="0">
                <a:hlinkClick r:id="rId5"/>
              </a:rPr>
              <a:t>https://www.cnbc.com/2021/06/12/a-year-later-tech-companies-calls-to-regulate-facial-recognition-met-with-little-progress.html</a:t>
            </a:r>
            <a:r>
              <a:rPr lang="en-US" sz="800" baseline="30000" dirty="0"/>
              <a:t> 4 </a:t>
            </a:r>
            <a:r>
              <a:rPr lang="en-US" sz="800" baseline="30000" dirty="0">
                <a:hlinkClick r:id="rId6"/>
              </a:rPr>
              <a:t>https://www.securitymagazine.com/articles/93337-portland-passes-strict-facial-recognition-technology-ban</a:t>
            </a:r>
            <a:r>
              <a:rPr lang="en-US" sz="800" baseline="30000" dirty="0"/>
              <a:t> 5 </a:t>
            </a:r>
            <a:r>
              <a:rPr lang="en-US" sz="800" baseline="30000" dirty="0">
                <a:hlinkClick r:id="rId7"/>
              </a:rPr>
              <a:t>https://abcnews.go.com/Politics/wireStory/virginia-lawmakers-ban-police-facial-recognition-76753765</a:t>
            </a:r>
            <a:r>
              <a:rPr lang="en-US" sz="800" baseline="30000" dirty="0"/>
              <a:t>  6 </a:t>
            </a:r>
            <a:r>
              <a:rPr lang="en-US" sz="800" baseline="30000" dirty="0">
                <a:hlinkClick r:id="rId8"/>
              </a:rPr>
              <a:t>https://www.eff.org/deeplinks/2021/01/why-eff-doesnt-support-bans-private-use-face-recognition</a:t>
            </a:r>
            <a:r>
              <a:rPr lang="en-US" sz="800" baseline="30000" dirty="0"/>
              <a:t>  7 </a:t>
            </a:r>
            <a:r>
              <a:rPr lang="en-US" sz="800" baseline="30000" dirty="0">
                <a:hlinkClick r:id="rId9"/>
              </a:rPr>
              <a:t>https://www.analyticsinsight.net/countries-allow-ban-ai-facial-recognition/</a:t>
            </a:r>
            <a:r>
              <a:rPr lang="en-US" sz="800" baseline="30000" dirty="0"/>
              <a:t> </a:t>
            </a:r>
            <a:br>
              <a:rPr lang="en-US" sz="900" dirty="0">
                <a:hlinkClick r:id="rId10"/>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Bans and Booms</a:t>
            </a:r>
            <a:endParaRPr lang="en-US" dirty="0"/>
          </a:p>
        </p:txBody>
      </p:sp>
    </p:spTree>
    <p:extLst>
      <p:ext uri="{BB962C8B-B14F-4D97-AF65-F5344CB8AC3E}">
        <p14:creationId xmlns:p14="http://schemas.microsoft.com/office/powerpoint/2010/main" val="59302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381</TotalTime>
  <Words>13580</Words>
  <Application>Microsoft Office PowerPoint</Application>
  <PresentationFormat>On-screen Show (16:9)</PresentationFormat>
  <Paragraphs>1044</Paragraphs>
  <Slides>62</Slides>
  <Notes>61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62</vt:i4>
      </vt:variant>
    </vt:vector>
  </HeadingPairs>
  <TitlesOfParts>
    <vt:vector size="78" baseType="lpstr">
      <vt:lpstr>Arial</vt:lpstr>
      <vt:lpstr>Calibri</vt:lpstr>
      <vt:lpstr>Calibri Light</vt:lpstr>
      <vt:lpstr>Consolas</vt:lpstr>
      <vt:lpstr>Merriweather</vt:lpstr>
      <vt:lpstr>Open Sans</vt:lpstr>
      <vt:lpstr>Roboto</vt:lpstr>
      <vt:lpstr>Segoe UI</vt:lpstr>
      <vt:lpstr>Segoe UI Light</vt:lpstr>
      <vt:lpstr>Segoe UI Semilight</vt:lpstr>
      <vt:lpstr>TiemposText</vt:lpstr>
      <vt:lpstr>Wingdings</vt:lpstr>
      <vt:lpstr>1_PASS 2013_SpeakerTemplate_16x9</vt:lpstr>
      <vt:lpstr>SharePoint Benefits for Marketers - 1 2 13</vt:lpstr>
      <vt:lpstr>Office Theme</vt:lpstr>
      <vt:lpstr>Marquam Theme</vt:lpstr>
      <vt:lpstr>PowerPoint Presentation</vt:lpstr>
      <vt:lpstr>Ethics in Modern Data Bias, Transparency, Impact</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Facial Recognition Bans and Booms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47</cp:revision>
  <dcterms:created xsi:type="dcterms:W3CDTF">2020-02-04T03:54:30Z</dcterms:created>
  <dcterms:modified xsi:type="dcterms:W3CDTF">2021-08-07T18:08:02Z</dcterms:modified>
</cp:coreProperties>
</file>